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60" r:id="rId4"/>
    <p:sldId id="267" r:id="rId5"/>
    <p:sldId id="259" r:id="rId6"/>
    <p:sldId id="270" r:id="rId7"/>
    <p:sldId id="262" r:id="rId8"/>
    <p:sldId id="263" r:id="rId9"/>
    <p:sldId id="261" r:id="rId10"/>
    <p:sldId id="264" r:id="rId11"/>
    <p:sldId id="258" r:id="rId12"/>
    <p:sldId id="265" r:id="rId13"/>
    <p:sldId id="266" r:id="rId14"/>
    <p:sldId id="268" r:id="rId15"/>
    <p:sldId id="269" r:id="rId16"/>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52" d="100"/>
          <a:sy n="52" d="100"/>
        </p:scale>
        <p:origin x="720" y="11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9T15:08:39.186"/>
    </inkml:context>
    <inkml:brush xml:id="br0">
      <inkml:brushProperty name="width" value="0.05" units="cm"/>
      <inkml:brushProperty name="height" value="0.05" units="cm"/>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pic>
        <p:nvPicPr>
          <p:cNvPr id="2" name="Picture 2" descr="The Story of Fidgety Philip | Printable 3rd-5th Grade Poetry Activity">
            <a:extLst>
              <a:ext uri="{FF2B5EF4-FFF2-40B4-BE49-F238E27FC236}">
                <a16:creationId xmlns:a16="http://schemas.microsoft.com/office/drawing/2014/main" id="{C3242177-A82C-ADC0-902C-FE20ACBEE9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9107" y="1579738"/>
            <a:ext cx="7326962" cy="7127524"/>
          </a:xfrm>
          <a:prstGeom prst="rect">
            <a:avLst/>
          </a:prstGeom>
        </p:spPr>
        <p:style>
          <a:lnRef idx="3">
            <a:schemeClr val="lt1"/>
          </a:lnRef>
          <a:fillRef idx="1">
            <a:schemeClr val="accent2"/>
          </a:fillRef>
          <a:effectRef idx="1">
            <a:schemeClr val="accent2"/>
          </a:effectRef>
          <a:fontRef idx="minor">
            <a:schemeClr val="lt1"/>
          </a:fontRef>
        </p:style>
      </p:pic>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4">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6650935" y="2838450"/>
            <a:ext cx="11844130" cy="13849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000" b="1" i="0" u="none" strike="noStrike" cap="none" dirty="0">
              <a:solidFill>
                <a:schemeClr val="dk1"/>
              </a:solidFill>
              <a:latin typeface="Cambria"/>
              <a:ea typeface="Cambria"/>
              <a:cs typeface="Cambria"/>
              <a:sym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11</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124575" y="937883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B102C47-19A0-CCB2-B97B-A0DD759C7E58}"/>
              </a:ext>
            </a:extLst>
          </p:cNvPr>
          <p:cNvSpPr txBox="1"/>
          <p:nvPr/>
        </p:nvSpPr>
        <p:spPr>
          <a:xfrm>
            <a:off x="4572000" y="9369667"/>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Tree>
    <p:extLst>
      <p:ext uri="{BB962C8B-B14F-4D97-AF65-F5344CB8AC3E}">
        <p14:creationId xmlns:p14="http://schemas.microsoft.com/office/powerpoint/2010/main" val="297121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D976E033-D7C0-F1F6-C5BC-8ECB81CE4E24}"/>
              </a:ext>
            </a:extLst>
          </p:cNvPr>
          <p:cNvSpPr txBox="1"/>
          <p:nvPr/>
        </p:nvSpPr>
        <p:spPr>
          <a:xfrm>
            <a:off x="4429125" y="9331523"/>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Tree>
    <p:extLst>
      <p:ext uri="{BB962C8B-B14F-4D97-AF65-F5344CB8AC3E}">
        <p14:creationId xmlns:p14="http://schemas.microsoft.com/office/powerpoint/2010/main" val="162558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1CB093-4CD4-4C68-3E6C-770F3975A4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6" name="Subtitle 5">
            <a:extLst>
              <a:ext uri="{FF2B5EF4-FFF2-40B4-BE49-F238E27FC236}">
                <a16:creationId xmlns:a16="http://schemas.microsoft.com/office/drawing/2014/main" id="{61C2AC8C-D96B-5EB9-67EE-0E1990BFA39A}"/>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96123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30402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4" name="TextBox 3">
            <a:extLst>
              <a:ext uri="{FF2B5EF4-FFF2-40B4-BE49-F238E27FC236}">
                <a16:creationId xmlns:a16="http://schemas.microsoft.com/office/drawing/2014/main" id="{266A5029-AE95-54F3-AA10-AF5F913B6D07}"/>
              </a:ext>
            </a:extLst>
          </p:cNvPr>
          <p:cNvSpPr txBox="1"/>
          <p:nvPr/>
        </p:nvSpPr>
        <p:spPr>
          <a:xfrm>
            <a:off x="2205037" y="823913"/>
            <a:ext cx="8482014" cy="75405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4400" dirty="0"/>
              <a:t>About the poet: Heinrich Hoffmann (June 13, 1809 – September 20, 1894) was a German psychiatrist, who also wrote some short works including Der </a:t>
            </a:r>
            <a:r>
              <a:rPr lang="en-US" sz="4400" dirty="0" err="1"/>
              <a:t>Struwwelpeter</a:t>
            </a:r>
            <a:r>
              <a:rPr lang="en-US" sz="4400" dirty="0"/>
              <a:t>, an illustrated book portraying children misbehaving. This is a poem from the book </a:t>
            </a:r>
            <a:r>
              <a:rPr lang="en-US" sz="4400" dirty="0" err="1"/>
              <a:t>Struwwelpeter</a:t>
            </a:r>
            <a:r>
              <a:rPr lang="en-US" sz="4400" dirty="0"/>
              <a:t>: Merry Tales and Funny Pictures published in 1845 in Germany.</a:t>
            </a:r>
            <a:endParaRPr lang="en-IN" sz="4400" dirty="0"/>
          </a:p>
        </p:txBody>
      </p:sp>
      <p:pic>
        <p:nvPicPr>
          <p:cNvPr id="2050" name="Picture 2" descr="Heinrich Hoffmann (author) - Wikipedia">
            <a:extLst>
              <a:ext uri="{FF2B5EF4-FFF2-40B4-BE49-F238E27FC236}">
                <a16:creationId xmlns:a16="http://schemas.microsoft.com/office/drawing/2014/main" id="{9FDCCDA7-4795-63D7-E8AF-D26BE1E0E5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26232" y="1801437"/>
            <a:ext cx="5498076" cy="75025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133601" y="-635258"/>
            <a:ext cx="24331969" cy="23390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E3E4F33F-F8B7-6AD4-16BC-07224872A378}"/>
              </a:ext>
            </a:extLst>
          </p:cNvPr>
          <p:cNvSpPr txBox="1"/>
          <p:nvPr/>
        </p:nvSpPr>
        <p:spPr>
          <a:xfrm>
            <a:off x="2514600" y="1085730"/>
            <a:ext cx="12161520" cy="1569660"/>
          </a:xfrm>
          <a:prstGeom prst="rect">
            <a:avLst/>
          </a:prstGeom>
          <a:noFill/>
        </p:spPr>
        <p:txBody>
          <a:bodyPr wrap="square">
            <a:spAutoFit/>
          </a:bodyPr>
          <a:lstStyle/>
          <a:p>
            <a:endParaRPr lang="en-IN" sz="4800" dirty="0"/>
          </a:p>
          <a:p>
            <a:endParaRPr lang="en-IN" sz="4800" dirty="0"/>
          </a:p>
        </p:txBody>
      </p:sp>
      <p:sp>
        <p:nvSpPr>
          <p:cNvPr id="4" name="TextBox 3">
            <a:extLst>
              <a:ext uri="{FF2B5EF4-FFF2-40B4-BE49-F238E27FC236}">
                <a16:creationId xmlns:a16="http://schemas.microsoft.com/office/drawing/2014/main" id="{2A8E68A5-B22D-3625-B768-E1EDA009A0F0}"/>
              </a:ext>
            </a:extLst>
          </p:cNvPr>
          <p:cNvSpPr txBox="1"/>
          <p:nvPr/>
        </p:nvSpPr>
        <p:spPr>
          <a:xfrm>
            <a:off x="1802991" y="534272"/>
            <a:ext cx="14254621" cy="87100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800" dirty="0"/>
              <a:t>In the title of the poem, the word ‘Fidgety’ means restless or uneasy. So this poem is about a boy named Philip who could not sit still at the dinner table. </a:t>
            </a:r>
          </a:p>
          <a:p>
            <a:pPr algn="just"/>
            <a:endParaRPr lang="en-US" sz="2800" dirty="0"/>
          </a:p>
          <a:p>
            <a:pPr algn="just"/>
            <a:r>
              <a:rPr lang="en-US" sz="2800" dirty="0"/>
              <a:t>The poet introduces Philip’s parents. He says that his father wants Fidgety to be a gentleman and throughout the poem we find him warning his son to behave properly. While on the other hand </a:t>
            </a:r>
            <a:r>
              <a:rPr lang="en-US" sz="2800" dirty="0" err="1"/>
              <a:t>Fidgety’s</a:t>
            </a:r>
            <a:r>
              <a:rPr lang="en-US" sz="2800" dirty="0"/>
              <a:t> mother is being portrayed as a very quite and serious parent. </a:t>
            </a:r>
          </a:p>
          <a:p>
            <a:pPr algn="just"/>
            <a:endParaRPr lang="en-US" sz="2800" dirty="0"/>
          </a:p>
          <a:p>
            <a:pPr algn="just"/>
            <a:r>
              <a:rPr lang="en-US" sz="2800" dirty="0"/>
              <a:t>In the poem we find that Fidgety being a restless child couldn’t control himself and he giggles and wriggles while having his meal on the dining table. Also, he was found rocking his chair back and forth like any rocking horse.</a:t>
            </a:r>
          </a:p>
          <a:p>
            <a:pPr algn="just"/>
            <a:endParaRPr lang="en-US" sz="2800" dirty="0"/>
          </a:p>
          <a:p>
            <a:pPr algn="just"/>
            <a:r>
              <a:rPr lang="en-US" sz="2800" dirty="0"/>
              <a:t> So, after watching patiently at Fidgety his father gets annoyed . Meanwhile, as Fidgety was rocking his chair he fell down and in order to get a support he pulled the table cloth . As he pulled it all the crockery which was kept on the table fell down and broke into pieces.</a:t>
            </a:r>
          </a:p>
          <a:p>
            <a:pPr algn="just"/>
            <a:endParaRPr lang="en-US" sz="2800" dirty="0"/>
          </a:p>
          <a:p>
            <a:pPr algn="just"/>
            <a:r>
              <a:rPr lang="en-US" sz="2800" dirty="0"/>
              <a:t> His parents were not able to see Philip as he was all covered with the table cloth. After watching all this incident </a:t>
            </a:r>
            <a:r>
              <a:rPr lang="en-US" sz="2800" dirty="0" err="1"/>
              <a:t>Fidgety’s</a:t>
            </a:r>
            <a:r>
              <a:rPr lang="en-US" sz="2800" dirty="0"/>
              <a:t> parents got quite annoyed and worried. In the end, Fidgety also realized his </a:t>
            </a:r>
            <a:r>
              <a:rPr lang="en-US" sz="2800" dirty="0" err="1"/>
              <a:t>parents’s</a:t>
            </a:r>
            <a:r>
              <a:rPr lang="en-US" sz="2800" dirty="0"/>
              <a:t> agony and concern because of his careless attitude. </a:t>
            </a:r>
            <a:endParaRPr lang="en-IN" sz="2800" dirty="0"/>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33,472 Thank You Stock Photos - Free &amp; Royalty-Free Stock ...">
            <a:extLst>
              <a:ext uri="{FF2B5EF4-FFF2-40B4-BE49-F238E27FC236}">
                <a16:creationId xmlns:a16="http://schemas.microsoft.com/office/drawing/2014/main" id="{E5837384-4E10-48E5-15D9-97C756B92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863" y="1085849"/>
            <a:ext cx="13115925" cy="788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03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319716" y="-41526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3CAD986-E692-0D4F-ED4F-CE1A171607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45242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EED0F8A-EB86-3109-4176-16558F373861}"/>
              </a:ext>
            </a:extLst>
          </p:cNvPr>
          <p:cNvSpPr txBox="1"/>
          <p:nvPr/>
        </p:nvSpPr>
        <p:spPr>
          <a:xfrm>
            <a:off x="4557712" y="1608772"/>
            <a:ext cx="8615363" cy="523220"/>
          </a:xfrm>
          <a:prstGeom prst="rect">
            <a:avLst/>
          </a:prstGeom>
          <a:noFill/>
        </p:spPr>
        <p:txBody>
          <a:bodyPr wrap="square">
            <a:spAutoFit/>
          </a:bodyPr>
          <a:lstStyle/>
          <a:p>
            <a:endParaRPr lang="en-IN"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20005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IN" sz="3200" b="1" dirty="0">
              <a:solidFill>
                <a:schemeClr val="dk1"/>
              </a:solidFill>
              <a:latin typeface="Cambria"/>
              <a:ea typeface="Cambria"/>
              <a:cs typeface="Cambria"/>
              <a:sym typeface="Cambria"/>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872DAA8-FF95-8039-2EAF-9D02B1B49B66}"/>
                  </a:ext>
                </a:extLst>
              </p14:cNvPr>
              <p14:cNvContentPartPr/>
              <p14:nvPr/>
            </p14:nvContentPartPr>
            <p14:xfrm>
              <a:off x="10901182" y="3585847"/>
              <a:ext cx="360" cy="360"/>
            </p14:xfrm>
          </p:contentPart>
        </mc:Choice>
        <mc:Fallback xmlns="">
          <p:pic>
            <p:nvPicPr>
              <p:cNvPr id="4" name="Ink 3">
                <a:extLst>
                  <a:ext uri="{FF2B5EF4-FFF2-40B4-BE49-F238E27FC236}">
                    <a16:creationId xmlns:a16="http://schemas.microsoft.com/office/drawing/2014/main" id="{7872DAA8-FF95-8039-2EAF-9D02B1B49B66}"/>
                  </a:ext>
                </a:extLst>
              </p:cNvPr>
              <p:cNvPicPr/>
              <p:nvPr/>
            </p:nvPicPr>
            <p:blipFill>
              <a:blip r:embed="rId5"/>
              <a:stretch>
                <a:fillRect/>
              </a:stretch>
            </p:blipFill>
            <p:spPr>
              <a:xfrm>
                <a:off x="10892182" y="3577207"/>
                <a:ext cx="18000" cy="18000"/>
              </a:xfrm>
              <a:prstGeom prst="rect">
                <a:avLst/>
              </a:prstGeom>
            </p:spPr>
          </p:pic>
        </mc:Fallback>
      </mc:AlternateContent>
    </p:spTree>
  </p:cSld>
  <p:clrMapOvr>
    <a:masterClrMapping/>
  </p:clrMapOvr>
  <p:transition spd="slow">
    <p:wipe/>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537</TotalTime>
  <Words>415</Words>
  <Application>Microsoft Office PowerPoint</Application>
  <PresentationFormat>Custom</PresentationFormat>
  <Paragraphs>64</Paragraphs>
  <Slides>15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NITHYA SNSACD</cp:lastModifiedBy>
  <cp:revision>7</cp:revision>
  <dcterms:created xsi:type="dcterms:W3CDTF">2006-08-16T00:00:00Z</dcterms:created>
  <dcterms:modified xsi:type="dcterms:W3CDTF">2023-07-20T17:28:44Z</dcterms:modified>
</cp:coreProperties>
</file>